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1" r:id="rId6"/>
    <p:sldId id="264" r:id="rId7"/>
    <p:sldId id="266" r:id="rId8"/>
    <p:sldId id="265" r:id="rId9"/>
    <p:sldId id="269" r:id="rId10"/>
  </p:sldIdLst>
  <p:sldSz cx="9144000" cy="5143500" type="screen16x9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C8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7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83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D0E31-9B8E-4391-8D62-6222DEEE37C5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2B7EC-5352-448B-930A-3A43B76C11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972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2B7EC-5352-448B-930A-3A43B76C117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400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37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38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966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4821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127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612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354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B9C3C-186D-4F63-921B-7312C755730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176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66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93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33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018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9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1305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141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49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7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01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83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D2C70-8F45-48EE-A751-A059B994B3EF}" type="datetimeFigureOut">
              <a:rPr lang="zh-CN" altLang="en-US" smtClean="0"/>
              <a:t>2021/3/25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35E12-7683-450B-A51E-C84CE7EDAC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90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4419816"/>
            <a:ext cx="9144000" cy="38418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3535" y="3532049"/>
            <a:ext cx="985508" cy="17755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9817" y="3448835"/>
            <a:ext cx="985508" cy="177553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98" y="3479347"/>
            <a:ext cx="985508" cy="17755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7252" y="3490441"/>
            <a:ext cx="985508" cy="177553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88660" y="3532049"/>
            <a:ext cx="985508" cy="177553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94942" y="3448835"/>
            <a:ext cx="985508" cy="177553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1223" y="3479347"/>
            <a:ext cx="985508" cy="177553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2379" y="3490441"/>
            <a:ext cx="985508" cy="177553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490441"/>
            <a:ext cx="985508" cy="1775535"/>
          </a:xfrm>
          <a:prstGeom prst="rect">
            <a:avLst/>
          </a:prstGeom>
        </p:spPr>
      </p:pic>
      <p:grpSp>
        <p:nvGrpSpPr>
          <p:cNvPr id="23" name="组合 283"/>
          <p:cNvGrpSpPr>
            <a:grpSpLocks/>
          </p:cNvGrpSpPr>
          <p:nvPr/>
        </p:nvGrpSpPr>
        <p:grpSpPr bwMode="auto">
          <a:xfrm>
            <a:off x="3258145" y="2096630"/>
            <a:ext cx="2682875" cy="1032664"/>
            <a:chOff x="0" y="0"/>
            <a:chExt cx="2683517" cy="6701622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4" name="Freeform 8"/>
            <p:cNvSpPr>
              <a:spLocks noChangeArrowheads="1"/>
            </p:cNvSpPr>
            <p:nvPr/>
          </p:nvSpPr>
          <p:spPr bwMode="auto">
            <a:xfrm>
              <a:off x="1270605" y="4088208"/>
              <a:ext cx="120708" cy="2613414"/>
            </a:xfrm>
            <a:custGeom>
              <a:avLst/>
              <a:gdLst>
                <a:gd name="T0" fmla="*/ 20 w 40"/>
                <a:gd name="T1" fmla="*/ 858 h 858"/>
                <a:gd name="T2" fmla="*/ 0 w 40"/>
                <a:gd name="T3" fmla="*/ 838 h 858"/>
                <a:gd name="T4" fmla="*/ 0 w 40"/>
                <a:gd name="T5" fmla="*/ 20 h 858"/>
                <a:gd name="T6" fmla="*/ 20 w 40"/>
                <a:gd name="T7" fmla="*/ 0 h 858"/>
                <a:gd name="T8" fmla="*/ 20 w 40"/>
                <a:gd name="T9" fmla="*/ 0 h 858"/>
                <a:gd name="T10" fmla="*/ 40 w 40"/>
                <a:gd name="T11" fmla="*/ 20 h 858"/>
                <a:gd name="T12" fmla="*/ 40 w 40"/>
                <a:gd name="T13" fmla="*/ 838 h 858"/>
                <a:gd name="T14" fmla="*/ 20 w 40"/>
                <a:gd name="T15" fmla="*/ 858 h 85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858"/>
                <a:gd name="T26" fmla="*/ 40 w 40"/>
                <a:gd name="T27" fmla="*/ 858 h 85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858">
                  <a:moveTo>
                    <a:pt x="20" y="858"/>
                  </a:moveTo>
                  <a:cubicBezTo>
                    <a:pt x="9" y="858"/>
                    <a:pt x="0" y="849"/>
                    <a:pt x="0" y="83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838"/>
                    <a:pt x="40" y="838"/>
                    <a:pt x="40" y="838"/>
                  </a:cubicBezTo>
                  <a:cubicBezTo>
                    <a:pt x="40" y="849"/>
                    <a:pt x="31" y="858"/>
                    <a:pt x="20" y="858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5" name="Freeform 9"/>
            <p:cNvSpPr>
              <a:spLocks noChangeArrowheads="1"/>
            </p:cNvSpPr>
            <p:nvPr/>
          </p:nvSpPr>
          <p:spPr bwMode="auto">
            <a:xfrm>
              <a:off x="1820776" y="4135866"/>
              <a:ext cx="862741" cy="2516811"/>
            </a:xfrm>
            <a:custGeom>
              <a:avLst/>
              <a:gdLst>
                <a:gd name="T0" fmla="*/ 270 w 287"/>
                <a:gd name="T1" fmla="*/ 823 h 826"/>
                <a:gd name="T2" fmla="*/ 245 w 287"/>
                <a:gd name="T3" fmla="*/ 809 h 826"/>
                <a:gd name="T4" fmla="*/ 3 w 287"/>
                <a:gd name="T5" fmla="*/ 29 h 826"/>
                <a:gd name="T6" fmla="*/ 16 w 287"/>
                <a:gd name="T7" fmla="*/ 4 h 826"/>
                <a:gd name="T8" fmla="*/ 16 w 287"/>
                <a:gd name="T9" fmla="*/ 4 h 826"/>
                <a:gd name="T10" fmla="*/ 41 w 287"/>
                <a:gd name="T11" fmla="*/ 17 h 826"/>
                <a:gd name="T12" fmla="*/ 283 w 287"/>
                <a:gd name="T13" fmla="*/ 798 h 826"/>
                <a:gd name="T14" fmla="*/ 270 w 287"/>
                <a:gd name="T15" fmla="*/ 823 h 8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"/>
                <a:gd name="T25" fmla="*/ 0 h 826"/>
                <a:gd name="T26" fmla="*/ 287 w 287"/>
                <a:gd name="T27" fmla="*/ 826 h 8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" h="826">
                  <a:moveTo>
                    <a:pt x="270" y="823"/>
                  </a:moveTo>
                  <a:cubicBezTo>
                    <a:pt x="260" y="826"/>
                    <a:pt x="248" y="820"/>
                    <a:pt x="245" y="80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0" y="18"/>
                    <a:pt x="6" y="7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7" y="0"/>
                    <a:pt x="38" y="6"/>
                    <a:pt x="41" y="17"/>
                  </a:cubicBezTo>
                  <a:cubicBezTo>
                    <a:pt x="283" y="798"/>
                    <a:pt x="283" y="798"/>
                    <a:pt x="283" y="798"/>
                  </a:cubicBezTo>
                  <a:cubicBezTo>
                    <a:pt x="287" y="808"/>
                    <a:pt x="281" y="819"/>
                    <a:pt x="270" y="823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6" name="Freeform 10"/>
            <p:cNvSpPr>
              <a:spLocks noChangeArrowheads="1"/>
            </p:cNvSpPr>
            <p:nvPr/>
          </p:nvSpPr>
          <p:spPr bwMode="auto">
            <a:xfrm>
              <a:off x="0" y="4135866"/>
              <a:ext cx="865282" cy="2516811"/>
            </a:xfrm>
            <a:custGeom>
              <a:avLst/>
              <a:gdLst>
                <a:gd name="T0" fmla="*/ 17 w 288"/>
                <a:gd name="T1" fmla="*/ 823 h 826"/>
                <a:gd name="T2" fmla="*/ 42 w 288"/>
                <a:gd name="T3" fmla="*/ 809 h 826"/>
                <a:gd name="T4" fmla="*/ 284 w 288"/>
                <a:gd name="T5" fmla="*/ 29 h 826"/>
                <a:gd name="T6" fmla="*/ 271 w 288"/>
                <a:gd name="T7" fmla="*/ 4 h 826"/>
                <a:gd name="T8" fmla="*/ 271 w 288"/>
                <a:gd name="T9" fmla="*/ 4 h 826"/>
                <a:gd name="T10" fmla="*/ 246 w 288"/>
                <a:gd name="T11" fmla="*/ 17 h 826"/>
                <a:gd name="T12" fmla="*/ 4 w 288"/>
                <a:gd name="T13" fmla="*/ 798 h 826"/>
                <a:gd name="T14" fmla="*/ 17 w 288"/>
                <a:gd name="T15" fmla="*/ 823 h 8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8"/>
                <a:gd name="T25" fmla="*/ 0 h 826"/>
                <a:gd name="T26" fmla="*/ 288 w 288"/>
                <a:gd name="T27" fmla="*/ 826 h 8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8" h="826">
                  <a:moveTo>
                    <a:pt x="17" y="823"/>
                  </a:moveTo>
                  <a:cubicBezTo>
                    <a:pt x="28" y="826"/>
                    <a:pt x="39" y="820"/>
                    <a:pt x="42" y="809"/>
                  </a:cubicBezTo>
                  <a:cubicBezTo>
                    <a:pt x="284" y="29"/>
                    <a:pt x="284" y="29"/>
                    <a:pt x="284" y="29"/>
                  </a:cubicBezTo>
                  <a:cubicBezTo>
                    <a:pt x="288" y="18"/>
                    <a:pt x="282" y="7"/>
                    <a:pt x="271" y="4"/>
                  </a:cubicBezTo>
                  <a:cubicBezTo>
                    <a:pt x="271" y="4"/>
                    <a:pt x="271" y="4"/>
                    <a:pt x="271" y="4"/>
                  </a:cubicBezTo>
                  <a:cubicBezTo>
                    <a:pt x="260" y="0"/>
                    <a:pt x="249" y="6"/>
                    <a:pt x="246" y="17"/>
                  </a:cubicBezTo>
                  <a:cubicBezTo>
                    <a:pt x="4" y="798"/>
                    <a:pt x="4" y="798"/>
                    <a:pt x="4" y="798"/>
                  </a:cubicBezTo>
                  <a:cubicBezTo>
                    <a:pt x="0" y="808"/>
                    <a:pt x="6" y="819"/>
                    <a:pt x="17" y="823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7" name="Oval 11"/>
            <p:cNvSpPr>
              <a:spLocks noChangeArrowheads="1"/>
            </p:cNvSpPr>
            <p:nvPr/>
          </p:nvSpPr>
          <p:spPr bwMode="auto">
            <a:xfrm>
              <a:off x="1268064" y="0"/>
              <a:ext cx="125790" cy="127515"/>
            </a:xfrm>
            <a:prstGeom prst="ellipse">
              <a:avLst/>
            </a:prstGeom>
            <a:solidFill>
              <a:srgbClr val="3B576D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grpSp>
        <p:nvGrpSpPr>
          <p:cNvPr id="16" name="组合 5"/>
          <p:cNvGrpSpPr>
            <a:grpSpLocks/>
          </p:cNvGrpSpPr>
          <p:nvPr/>
        </p:nvGrpSpPr>
        <p:grpSpPr bwMode="auto">
          <a:xfrm>
            <a:off x="1620540" y="718397"/>
            <a:ext cx="6119812" cy="2213393"/>
            <a:chOff x="0" y="0"/>
            <a:chExt cx="4459823" cy="4146169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29224" y="54097"/>
              <a:ext cx="4397564" cy="4027671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1" name="Freeform 6"/>
            <p:cNvSpPr>
              <a:spLocks noChangeArrowheads="1"/>
            </p:cNvSpPr>
            <p:nvPr/>
          </p:nvSpPr>
          <p:spPr bwMode="auto">
            <a:xfrm>
              <a:off x="0" y="0"/>
              <a:ext cx="4459823" cy="121075"/>
            </a:xfrm>
            <a:custGeom>
              <a:avLst/>
              <a:gdLst>
                <a:gd name="T0" fmla="*/ 1484 w 1484"/>
                <a:gd name="T1" fmla="*/ 20 h 40"/>
                <a:gd name="T2" fmla="*/ 1464 w 1484"/>
                <a:gd name="T3" fmla="*/ 40 h 40"/>
                <a:gd name="T4" fmla="*/ 20 w 1484"/>
                <a:gd name="T5" fmla="*/ 40 h 40"/>
                <a:gd name="T6" fmla="*/ 0 w 1484"/>
                <a:gd name="T7" fmla="*/ 20 h 40"/>
                <a:gd name="T8" fmla="*/ 0 w 1484"/>
                <a:gd name="T9" fmla="*/ 20 h 40"/>
                <a:gd name="T10" fmla="*/ 20 w 1484"/>
                <a:gd name="T11" fmla="*/ 0 h 40"/>
                <a:gd name="T12" fmla="*/ 1464 w 1484"/>
                <a:gd name="T13" fmla="*/ 0 h 40"/>
                <a:gd name="T14" fmla="*/ 1484 w 1484"/>
                <a:gd name="T15" fmla="*/ 2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4"/>
                <a:gd name="T25" fmla="*/ 0 h 40"/>
                <a:gd name="T26" fmla="*/ 1484 w 1484"/>
                <a:gd name="T27" fmla="*/ 40 h 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4" h="40">
                  <a:moveTo>
                    <a:pt x="1484" y="20"/>
                  </a:moveTo>
                  <a:cubicBezTo>
                    <a:pt x="1484" y="31"/>
                    <a:pt x="1475" y="40"/>
                    <a:pt x="1464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464" y="0"/>
                    <a:pt x="1464" y="0"/>
                    <a:pt x="1464" y="0"/>
                  </a:cubicBezTo>
                  <a:cubicBezTo>
                    <a:pt x="1475" y="0"/>
                    <a:pt x="1484" y="9"/>
                    <a:pt x="1484" y="20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  <p:sp>
          <p:nvSpPr>
            <p:cNvPr id="22" name="Freeform 7"/>
            <p:cNvSpPr>
              <a:spLocks noChangeArrowheads="1"/>
            </p:cNvSpPr>
            <p:nvPr/>
          </p:nvSpPr>
          <p:spPr bwMode="auto">
            <a:xfrm>
              <a:off x="0" y="4021230"/>
              <a:ext cx="4459823" cy="124939"/>
            </a:xfrm>
            <a:custGeom>
              <a:avLst/>
              <a:gdLst>
                <a:gd name="T0" fmla="*/ 1484 w 1484"/>
                <a:gd name="T1" fmla="*/ 20 h 41"/>
                <a:gd name="T2" fmla="*/ 1464 w 1484"/>
                <a:gd name="T3" fmla="*/ 41 h 41"/>
                <a:gd name="T4" fmla="*/ 20 w 1484"/>
                <a:gd name="T5" fmla="*/ 41 h 41"/>
                <a:gd name="T6" fmla="*/ 0 w 1484"/>
                <a:gd name="T7" fmla="*/ 20 h 41"/>
                <a:gd name="T8" fmla="*/ 0 w 1484"/>
                <a:gd name="T9" fmla="*/ 20 h 41"/>
                <a:gd name="T10" fmla="*/ 20 w 1484"/>
                <a:gd name="T11" fmla="*/ 0 h 41"/>
                <a:gd name="T12" fmla="*/ 1464 w 1484"/>
                <a:gd name="T13" fmla="*/ 0 h 41"/>
                <a:gd name="T14" fmla="*/ 1484 w 1484"/>
                <a:gd name="T15" fmla="*/ 2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4"/>
                <a:gd name="T25" fmla="*/ 0 h 41"/>
                <a:gd name="T26" fmla="*/ 1484 w 1484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4" h="41">
                  <a:moveTo>
                    <a:pt x="1484" y="20"/>
                  </a:moveTo>
                  <a:cubicBezTo>
                    <a:pt x="1484" y="32"/>
                    <a:pt x="1475" y="41"/>
                    <a:pt x="1464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9" y="41"/>
                    <a:pt x="0" y="32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464" y="0"/>
                    <a:pt x="1464" y="0"/>
                    <a:pt x="1464" y="0"/>
                  </a:cubicBezTo>
                  <a:cubicBezTo>
                    <a:pt x="1475" y="0"/>
                    <a:pt x="1484" y="9"/>
                    <a:pt x="1484" y="20"/>
                  </a:cubicBezTo>
                  <a:close/>
                </a:path>
              </a:pathLst>
            </a:custGeom>
            <a:solidFill>
              <a:srgbClr val="3B576D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itchFamily="34" charset="0"/>
                <a:sym typeface="宋体" pitchFamily="2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92548" y="1223823"/>
            <a:ext cx="600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远离网络传销的诱惑和欺诈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2548" y="1850989"/>
            <a:ext cx="6034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——致</a:t>
            </a:r>
            <a:r>
              <a:rPr lang="zh-CN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广大市民的一封公开信</a:t>
            </a:r>
            <a:endParaRPr lang="zh-CN" altLang="zh-CN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350" y="947410"/>
            <a:ext cx="1599262" cy="24884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7144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5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-21095" y="267494"/>
            <a:ext cx="9144000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BEBF259-42DD-4DDA-84E5-8CF637B4063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00470"/>
            <a:ext cx="3923414" cy="294256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211960" y="1435685"/>
            <a:ext cx="4572000" cy="214417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3200"/>
              </a:lnSpc>
            </a:pPr>
            <a:r>
              <a:rPr lang="en-US" altLang="zh-CN" sz="2400" b="1" dirty="0" smtClean="0"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   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为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帮助广大市民朋友进一步认清网络传销的罪恶本质，远离网络传销的诱惑欺诈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泉州市打击传销工作领导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小组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敬告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和提醒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广大市民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注意以下有关事项：</a:t>
            </a:r>
            <a:r>
              <a:rPr lang="en-US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</a:t>
            </a:r>
            <a:endParaRPr lang="zh-CN" altLang="zh-CN" sz="2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035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E79DC9A9-9F96-4E99-9917-2F682E898B77}"/>
              </a:ext>
            </a:extLst>
          </p:cNvPr>
          <p:cNvSpPr/>
          <p:nvPr/>
        </p:nvSpPr>
        <p:spPr>
          <a:xfrm>
            <a:off x="-8632" y="319888"/>
            <a:ext cx="9152632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C078A12-B446-477C-8C7A-C1AFA5F5F1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04612"/>
            <a:ext cx="4068419" cy="305131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67544" y="915566"/>
            <a:ext cx="42434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    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一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、传销违法犯罪行为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不仅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会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侵害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人民群众的生命财产安全，而且严重扰乱市场经济秩序、危害社会和谐稳定。在中国大陆，所有类型的传销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行为都是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法律、法规、政策明确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禁止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的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没有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存在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所谓的“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合法传销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”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和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“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非法传销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”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的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区别。</a:t>
            </a:r>
          </a:p>
        </p:txBody>
      </p:sp>
    </p:spTree>
    <p:extLst>
      <p:ext uri="{BB962C8B-B14F-4D97-AF65-F5344CB8AC3E}">
        <p14:creationId xmlns:p14="http://schemas.microsoft.com/office/powerpoint/2010/main" val="422709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309008"/>
            <a:ext cx="9144000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EC57D88-F67C-4F56-A484-96B07E66C0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3" y="1166834"/>
            <a:ext cx="3889445" cy="29170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矩形 5"/>
          <p:cNvSpPr/>
          <p:nvPr/>
        </p:nvSpPr>
        <p:spPr>
          <a:xfrm>
            <a:off x="3611488" y="1036930"/>
            <a:ext cx="52809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   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二、近年来国内网络传销不断传播蔓延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，党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和国家高度重视</a:t>
            </a:r>
            <a:r>
              <a:rPr lang="zh-CN" altLang="en-US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各级行政司法机关</a:t>
            </a:r>
            <a:r>
              <a:rPr lang="zh-CN" altLang="en-US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也加大了打击力度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。组织策划网络传销项目，介绍、诱骗、胁迫他人参加网络传销，</a:t>
            </a:r>
            <a:r>
              <a:rPr lang="zh-CN" altLang="en-US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或者参加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网络传销等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行为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随时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可能被发现并</a:t>
            </a:r>
            <a:r>
              <a:rPr lang="zh-CN" altLang="en-US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追究法律责任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，不能抱着侥幸心理涉足</a:t>
            </a:r>
            <a:r>
              <a:rPr lang="zh-CN" altLang="en-US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网络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传销。</a:t>
            </a:r>
          </a:p>
        </p:txBody>
      </p:sp>
    </p:spTree>
    <p:extLst>
      <p:ext uri="{BB962C8B-B14F-4D97-AF65-F5344CB8AC3E}">
        <p14:creationId xmlns:p14="http://schemas.microsoft.com/office/powerpoint/2010/main" val="125424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309008"/>
            <a:ext cx="9144000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BD27396-1C1E-452D-88D3-45F29BEC4E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057526"/>
            <a:ext cx="4057416" cy="304306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432048" y="95563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   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三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、国家对依法开展的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互联网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创新创业行为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是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鼓励和支持的，但是互联网市场的发展仍然要坚持法律底线原则，遵循市场规律，遵守商业道德和公序良俗。任何打着商业模式创新名义、以传销等违法犯罪手段开展的互联网经营活动，都不会被法律容忍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而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终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将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受到依法惩戒。</a:t>
            </a:r>
          </a:p>
        </p:txBody>
      </p:sp>
    </p:spTree>
    <p:extLst>
      <p:ext uri="{BB962C8B-B14F-4D97-AF65-F5344CB8AC3E}">
        <p14:creationId xmlns:p14="http://schemas.microsoft.com/office/powerpoint/2010/main" val="1156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309008"/>
            <a:ext cx="9144000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D4B364A-4F98-4045-A168-4E9076A01C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5" y="555526"/>
            <a:ext cx="4596723" cy="344754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矩形 8"/>
          <p:cNvSpPr/>
          <p:nvPr/>
        </p:nvSpPr>
        <p:spPr>
          <a:xfrm>
            <a:off x="3851920" y="699542"/>
            <a:ext cx="49685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   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四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、“微商三级分销模式都是合法的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”说法是错误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的。发展下线会员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层级三层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、人数三十人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以上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是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构成组织领导传销刑事犯罪的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必要条件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之一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。多数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所谓的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“三级分销”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微商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模式会员层级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实际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都超过三层（往往达到数十层甚至上百层）。而且，即使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传销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人员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发展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层级没超过三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级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可能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不会构成刑事犯罪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但仍可能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会构成行政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违法。</a:t>
            </a:r>
          </a:p>
        </p:txBody>
      </p:sp>
    </p:spTree>
    <p:extLst>
      <p:ext uri="{BB962C8B-B14F-4D97-AF65-F5344CB8AC3E}">
        <p14:creationId xmlns:p14="http://schemas.microsoft.com/office/powerpoint/2010/main" val="1651702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309008"/>
            <a:ext cx="9144000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562" name="图片 561">
            <a:extLst>
              <a:ext uri="{FF2B5EF4-FFF2-40B4-BE49-F238E27FC236}">
                <a16:creationId xmlns:a16="http://schemas.microsoft.com/office/drawing/2014/main" xmlns="" id="{8BA499EB-A996-4BF5-9488-384067F6E7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437382"/>
            <a:ext cx="3375022" cy="2531267"/>
          </a:xfrm>
          <a:prstGeom prst="rect">
            <a:avLst/>
          </a:prstGeom>
        </p:spPr>
      </p:pic>
      <p:sp>
        <p:nvSpPr>
          <p:cNvPr id="561" name="矩形 560"/>
          <p:cNvSpPr/>
          <p:nvPr/>
        </p:nvSpPr>
        <p:spPr>
          <a:xfrm>
            <a:off x="395536" y="915566"/>
            <a:ext cx="48245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   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五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、我国严禁各类非法数字货币（虚拟币）的发行流通，及以此为噱头和手段的违法犯罪经营活动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。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一些违法组</a:t>
            </a:r>
            <a:r>
              <a:rPr lang="zh-CN" altLang="en-US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织</a:t>
            </a:r>
            <a:r>
              <a:rPr lang="zh-CN" altLang="en-US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和分子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打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着“区块链”技术支撑的“虚拟币”“数字币”等旗号，采取“拉人头”“收取入门费”“团队计酬”传销方式运作，违背价值规律承诺超高收益，引诱投资，其目的仍是骗取参与者财物。</a:t>
            </a:r>
          </a:p>
        </p:txBody>
      </p:sp>
    </p:spTree>
    <p:extLst>
      <p:ext uri="{BB962C8B-B14F-4D97-AF65-F5344CB8AC3E}">
        <p14:creationId xmlns:p14="http://schemas.microsoft.com/office/powerpoint/2010/main" val="2104966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309008"/>
            <a:ext cx="9144000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048FE24E-A10A-4DA2-ADD2-6E46A126172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4584" y="867776"/>
            <a:ext cx="5040560" cy="3407948"/>
          </a:xfrm>
          <a:prstGeom prst="rect">
            <a:avLst/>
          </a:prstGeom>
        </p:spPr>
      </p:pic>
      <p:grpSp>
        <p:nvGrpSpPr>
          <p:cNvPr id="20" name="Group 5">
            <a:extLst>
              <a:ext uri="{FF2B5EF4-FFF2-40B4-BE49-F238E27FC236}">
                <a16:creationId xmlns:a16="http://schemas.microsoft.com/office/drawing/2014/main" xmlns="" id="{73BA3987-9FDB-4A5C-BCA3-E2DB9D44172C}"/>
              </a:ext>
            </a:extLst>
          </p:cNvPr>
          <p:cNvGrpSpPr/>
          <p:nvPr/>
        </p:nvGrpSpPr>
        <p:grpSpPr>
          <a:xfrm>
            <a:off x="1516623" y="2665965"/>
            <a:ext cx="124585" cy="132428"/>
            <a:chOff x="9502225" y="4013027"/>
            <a:chExt cx="301798" cy="301798"/>
          </a:xfrm>
        </p:grpSpPr>
        <p:sp>
          <p:nvSpPr>
            <p:cNvPr id="21" name="Oval 4">
              <a:extLst>
                <a:ext uri="{FF2B5EF4-FFF2-40B4-BE49-F238E27FC236}">
                  <a16:creationId xmlns:a16="http://schemas.microsoft.com/office/drawing/2014/main" xmlns="" id="{9E854986-B883-4646-A34F-054134FBB63F}"/>
                </a:ext>
              </a:extLst>
            </p:cNvPr>
            <p:cNvSpPr/>
            <p:nvPr/>
          </p:nvSpPr>
          <p:spPr>
            <a:xfrm>
              <a:off x="9537399" y="4048201"/>
              <a:ext cx="231450" cy="231450"/>
            </a:xfrm>
            <a:prstGeom prst="ellipse">
              <a:avLst/>
            </a:prstGeom>
            <a:gradFill>
              <a:gsLst>
                <a:gs pos="0">
                  <a:srgbClr val="F68FC7">
                    <a:alpha val="44000"/>
                  </a:srgbClr>
                </a:gs>
                <a:gs pos="100000">
                  <a:srgbClr val="01BDF7">
                    <a:alpha val="29000"/>
                  </a:srgb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id-ID" sz="14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Oval 30">
              <a:extLst>
                <a:ext uri="{FF2B5EF4-FFF2-40B4-BE49-F238E27FC236}">
                  <a16:creationId xmlns:a16="http://schemas.microsoft.com/office/drawing/2014/main" xmlns="" id="{86446DFB-09DB-4672-9DC4-BC1BE6F6F8CE}"/>
                </a:ext>
              </a:extLst>
            </p:cNvPr>
            <p:cNvSpPr/>
            <p:nvPr/>
          </p:nvSpPr>
          <p:spPr>
            <a:xfrm>
              <a:off x="9502225" y="4013027"/>
              <a:ext cx="301798" cy="301798"/>
            </a:xfrm>
            <a:prstGeom prst="ellipse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id-ID" sz="14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3995936" y="123292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    </a:t>
            </a:r>
            <a:r>
              <a:rPr lang="zh-CN" altLang="zh-CN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六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、任何单位和个人都有权向市场监管部门、公安机关举报网络传销行为，我们也鼓励和支持市民朋友们踊跃举报身边的网络传销行为。市场监管部门举报电话：</a:t>
            </a:r>
            <a:r>
              <a:rPr lang="en-US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12315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，公安部门举报电话：</a:t>
            </a:r>
            <a:r>
              <a:rPr lang="en-US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110</a:t>
            </a:r>
            <a:r>
              <a:rPr lang="zh-CN" altLang="zh-CN" sz="24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89407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3F20994-B8DA-4242-879C-DE8E9FD183A6}"/>
              </a:ext>
            </a:extLst>
          </p:cNvPr>
          <p:cNvSpPr/>
          <p:nvPr/>
        </p:nvSpPr>
        <p:spPr>
          <a:xfrm>
            <a:off x="0" y="309008"/>
            <a:ext cx="9144000" cy="4525484"/>
          </a:xfrm>
          <a:prstGeom prst="roundRect">
            <a:avLst>
              <a:gd name="adj" fmla="val 3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F5645239-6A5A-4809-84B2-B0D3EE34E9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43838"/>
            <a:ext cx="3672408" cy="262314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27584" y="786066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3200" dirty="0"/>
              <a:t>　</a:t>
            </a:r>
            <a:r>
              <a:rPr lang="en-US" altLang="zh-CN" sz="3200" dirty="0" smtClean="0"/>
              <a:t>    </a:t>
            </a:r>
            <a:r>
              <a:rPr lang="zh-CN" altLang="zh-CN" sz="3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广大</a:t>
            </a:r>
            <a:r>
              <a:rPr lang="zh-CN" altLang="zh-CN" sz="3200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市民朋友们，让我们携起手来，共同防范和打击网络传销违法犯罪行为，维护家庭幸福安全和社会安定稳定</a:t>
            </a:r>
            <a:r>
              <a:rPr lang="zh-CN" altLang="zh-CN" sz="3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！</a:t>
            </a:r>
            <a:endParaRPr lang="zh-CN" altLang="zh-CN" sz="3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方正仿宋简体" panose="03000509000000000000" pitchFamily="65" charset="-122"/>
              <a:ea typeface="方正仿宋简体" panose="03000509000000000000" pitchFamily="65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979540" y="346894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zh-CN" sz="2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泉州市打击传销工作领导小组</a:t>
            </a:r>
          </a:p>
          <a:p>
            <a:pPr algn="ctr"/>
            <a:r>
              <a:rPr lang="en-US" altLang="zh-CN" sz="24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2021</a:t>
            </a:r>
            <a:r>
              <a:rPr lang="zh-CN" altLang="zh-CN" sz="2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年</a:t>
            </a:r>
            <a:r>
              <a:rPr lang="en-US" altLang="zh-CN" sz="2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3</a:t>
            </a:r>
            <a:r>
              <a:rPr lang="zh-CN" altLang="zh-CN" sz="2400" b="1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方正仿宋简体" panose="03000509000000000000" pitchFamily="65" charset="-122"/>
                <a:ea typeface="方正仿宋简体" panose="03000509000000000000" pitchFamily="65" charset="-122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2244303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​">
  <a:themeElements>
    <a:clrScheme name="5培训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55586"/>
      </a:accent1>
      <a:accent2>
        <a:srgbClr val="E2604A"/>
      </a:accent2>
      <a:accent3>
        <a:srgbClr val="F7962B"/>
      </a:accent3>
      <a:accent4>
        <a:srgbClr val="64D0DA"/>
      </a:accent4>
      <a:accent5>
        <a:srgbClr val="DF2938"/>
      </a:accent5>
      <a:accent6>
        <a:srgbClr val="38384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482</Words>
  <Application>Microsoft Office PowerPoint</Application>
  <PresentationFormat>全屏显示(16:9)</PresentationFormat>
  <Paragraphs>21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方正仿宋简体</vt:lpstr>
      <vt:lpstr>宋体</vt:lpstr>
      <vt:lpstr>微软雅黑</vt:lpstr>
      <vt:lpstr>Arial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新员工入职培训</dc:title>
  <dc:creator>第一PPT模板网：www.1ppt.com</dc:creator>
  <cp:keywords>第一PPT模板网：www.1ppt.com</cp:keywords>
  <cp:lastModifiedBy>user</cp:lastModifiedBy>
  <cp:revision>59</cp:revision>
  <dcterms:created xsi:type="dcterms:W3CDTF">2016-04-22T01:06:54Z</dcterms:created>
  <dcterms:modified xsi:type="dcterms:W3CDTF">2021-03-25T11:45:02Z</dcterms:modified>
</cp:coreProperties>
</file>